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 showSpecialPlsOnTitleSld="0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799212A0-7E9D-4914-B226-E81C56338CE7}">
  <a:tblStyle styleId="{799212A0-7E9D-4914-B226-E81C56338CE7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Mention preliminary results from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Ben</a:t>
            </a:r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Ben  Note: warmer temperatures year round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Almost all confounding factors are absent in the Kenai watershed, except for harvest of adult salmon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4000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722312" y="2180034"/>
            <a:ext cx="7772400" cy="1124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151334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4645025" y="1151334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86" name="Shape 8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575050" y="204787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sz="1400"/>
            </a:lvl1pPr>
            <a:lvl2pPr indent="0" lvl="1" marL="457200" rtl="0">
              <a:spcBef>
                <a:spcPts val="0"/>
              </a:spcBef>
              <a:buFont typeface="Calibri"/>
              <a:buNone/>
              <a:defRPr sz="1200"/>
            </a:lvl2pPr>
            <a:lvl3pPr indent="0" lvl="2" marL="914400" rtl="0">
              <a:spcBef>
                <a:spcPts val="0"/>
              </a:spcBef>
              <a:buFont typeface="Calibri"/>
              <a:buNone/>
              <a:defRPr sz="1000"/>
            </a:lvl3pPr>
            <a:lvl4pPr indent="0" lvl="3" marL="1371600" rtl="0">
              <a:spcBef>
                <a:spcPts val="0"/>
              </a:spcBef>
              <a:buFont typeface="Calibri"/>
              <a:buNone/>
              <a:defRPr sz="900"/>
            </a:lvl4pPr>
            <a:lvl5pPr indent="0" lvl="4" marL="1828800" rtl="0">
              <a:spcBef>
                <a:spcPts val="0"/>
              </a:spcBef>
              <a:buFont typeface="Calibri"/>
              <a:buNone/>
              <a:defRPr sz="900"/>
            </a:lvl5pPr>
            <a:lvl6pPr indent="0" lvl="5" marL="2286000" rtl="0">
              <a:spcBef>
                <a:spcPts val="0"/>
              </a:spcBef>
              <a:buFont typeface="Calibri"/>
              <a:buNone/>
              <a:defRPr sz="900"/>
            </a:lvl6pPr>
            <a:lvl7pPr indent="0" lvl="6" marL="2743200" rtl="0">
              <a:spcBef>
                <a:spcPts val="0"/>
              </a:spcBef>
              <a:buFont typeface="Calibri"/>
              <a:buNone/>
              <a:defRPr sz="900"/>
            </a:lvl7pPr>
            <a:lvl8pPr indent="0" lvl="7" marL="3200400" rtl="0">
              <a:spcBef>
                <a:spcPts val="0"/>
              </a:spcBef>
              <a:buFont typeface="Calibri"/>
              <a:buNone/>
              <a:defRPr sz="900"/>
            </a:lvl8pPr>
            <a:lvl9pPr indent="0" lvl="8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888888"/>
              </a:buClr>
              <a:buFont typeface="Calibri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sz="1400"/>
            </a:lvl1pPr>
            <a:lvl2pPr indent="0" lvl="1" marL="457200" rtl="0">
              <a:spcBef>
                <a:spcPts val="0"/>
              </a:spcBef>
              <a:buFont typeface="Calibri"/>
              <a:buNone/>
              <a:defRPr sz="1200"/>
            </a:lvl2pPr>
            <a:lvl3pPr indent="0" lvl="2" marL="914400" rtl="0">
              <a:spcBef>
                <a:spcPts val="0"/>
              </a:spcBef>
              <a:buFont typeface="Calibri"/>
              <a:buNone/>
              <a:defRPr sz="1000"/>
            </a:lvl3pPr>
            <a:lvl4pPr indent="0" lvl="3" marL="1371600" rtl="0">
              <a:spcBef>
                <a:spcPts val="0"/>
              </a:spcBef>
              <a:buFont typeface="Calibri"/>
              <a:buNone/>
              <a:defRPr sz="900"/>
            </a:lvl4pPr>
            <a:lvl5pPr indent="0" lvl="4" marL="1828800" rtl="0">
              <a:spcBef>
                <a:spcPts val="0"/>
              </a:spcBef>
              <a:buFont typeface="Calibri"/>
              <a:buNone/>
              <a:defRPr sz="900"/>
            </a:lvl5pPr>
            <a:lvl6pPr indent="0" lvl="5" marL="2286000" rtl="0">
              <a:spcBef>
                <a:spcPts val="0"/>
              </a:spcBef>
              <a:buFont typeface="Calibri"/>
              <a:buNone/>
              <a:defRPr sz="900"/>
            </a:lvl6pPr>
            <a:lvl7pPr indent="0" lvl="6" marL="2743200" rtl="0">
              <a:spcBef>
                <a:spcPts val="0"/>
              </a:spcBef>
              <a:buFont typeface="Calibri"/>
              <a:buNone/>
              <a:defRPr sz="900"/>
            </a:lvl7pPr>
            <a:lvl8pPr indent="0" lvl="7" marL="3200400" rtl="0">
              <a:spcBef>
                <a:spcPts val="0"/>
              </a:spcBef>
              <a:buFont typeface="Calibri"/>
              <a:buNone/>
              <a:defRPr sz="900"/>
            </a:lvl8pPr>
            <a:lvl9pPr indent="0" lvl="8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476726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Relationship Id="rId5" Type="http://schemas.openxmlformats.org/officeDocument/2006/relationships/image" Target="../media/image02.png"/><Relationship Id="rId6" Type="http://schemas.openxmlformats.org/officeDocument/2006/relationships/image" Target="../media/image01.png"/><Relationship Id="rId7" Type="http://schemas.openxmlformats.org/officeDocument/2006/relationships/image" Target="../media/image3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png"/><Relationship Id="rId4" Type="http://schemas.openxmlformats.org/officeDocument/2006/relationships/image" Target="../media/image18.png"/><Relationship Id="rId5" Type="http://schemas.openxmlformats.org/officeDocument/2006/relationships/image" Target="../media/image28.png"/><Relationship Id="rId6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Relationship Id="rId4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32.jp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jpg"/><Relationship Id="rId4" Type="http://schemas.openxmlformats.org/officeDocument/2006/relationships/image" Target="../media/image31.jpg"/><Relationship Id="rId5" Type="http://schemas.openxmlformats.org/officeDocument/2006/relationships/image" Target="../media/image3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07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png"/><Relationship Id="rId4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jpg"/><Relationship Id="rId4" Type="http://schemas.openxmlformats.org/officeDocument/2006/relationships/image" Target="../media/image06.png"/><Relationship Id="rId5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jpg"/><Relationship Id="rId4" Type="http://schemas.openxmlformats.org/officeDocument/2006/relationships/image" Target="../media/image06.png"/><Relationship Id="rId5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jpg"/><Relationship Id="rId6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141499" y="331550"/>
            <a:ext cx="86139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600"/>
              <a:t>Patterns of Growth and Foraging by Chinook and Coho Salmon in Three Geomorphically Distinct Sub-basins of the Kenai River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6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6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400"/>
              <a:t>Benjamin Meyer</a:t>
            </a:r>
            <a:r>
              <a:rPr b="1" baseline="30000" lang="en" sz="1400"/>
              <a:t>1</a:t>
            </a:r>
            <a:r>
              <a:rPr b="1" lang="en" sz="1400"/>
              <a:t>, Daniel Rinella</a:t>
            </a:r>
            <a:r>
              <a:rPr b="1" baseline="30000" lang="en" sz="1400"/>
              <a:t>2</a:t>
            </a:r>
            <a:r>
              <a:rPr b="1" lang="en" sz="1400"/>
              <a:t>, Erik Schoen</a:t>
            </a:r>
            <a:r>
              <a:rPr b="1" baseline="30000" lang="en" sz="1400"/>
              <a:t>3</a:t>
            </a:r>
            <a:r>
              <a:rPr b="1" lang="en" sz="1400"/>
              <a:t>, and Mark S. Wipfli</a:t>
            </a:r>
            <a:r>
              <a:rPr b="1" baseline="30000" lang="en" sz="1400"/>
              <a:t>4</a:t>
            </a:r>
          </a:p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x="75900" y="3507350"/>
            <a:ext cx="8995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 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aseline="30000"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of Fisheries and Ocean Sciences, University of Alaska Fairbanks, Fairbanks, Alaska 99775; bemeyer@alaska.edu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b="1" baseline="30000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Alaska Center for Conservation Science and Department of Biological Sciences, University of Alaska Anchorage, Anchorage, Alaska, 99508; djrinella@uaa.alaska.edu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b="1" baseline="30000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Alaska Cooperative Fish and Wildlife Research Unit, University of Alaska Fairbanks, Fairbanks, Alaska 99775; eschoen@alaska.edu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spcBef>
                <a:spcPts val="0"/>
              </a:spcBef>
              <a:buNone/>
            </a:pPr>
            <a:r>
              <a:rPr b="1" baseline="30000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1" lang="en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U.S. Geological Survey, Alaska Cooperative Fish and Wildlife Research Unit, Institute of Arctic Biology, University of Alaska Fairbanks, Fairbanks, Alaska 99775; mwipfli@alaska.edu 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5573" y="2813153"/>
            <a:ext cx="927483" cy="78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1384" y="2774552"/>
            <a:ext cx="1008781" cy="861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5275" y="2899800"/>
            <a:ext cx="1326250" cy="5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31000" y="2953475"/>
            <a:ext cx="1478399" cy="50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2809" y="2477675"/>
            <a:ext cx="1290130" cy="115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Questions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311700" y="1152475"/>
            <a:ext cx="4563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At the watershed scale, what is the sensitivity of water temperature to air temperature?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How could a change in thermal regime affect juvenile Coho and Chinook growth rates?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b="1767" l="5804" r="9949" t="5182"/>
          <a:stretch/>
        </p:blipFill>
        <p:spPr>
          <a:xfrm>
            <a:off x="6039299" y="700750"/>
            <a:ext cx="2793001" cy="3649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109675" y="271850"/>
            <a:ext cx="87225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sz="2300"/>
              <a:t>Hypothesis:</a:t>
            </a:r>
            <a:r>
              <a:rPr lang="en" sz="2300"/>
              <a:t> Landscape mediates the influence of climate change</a:t>
            </a:r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34" name="Shape 234"/>
          <p:cNvSpPr txBox="1"/>
          <p:nvPr/>
        </p:nvSpPr>
        <p:spPr>
          <a:xfrm>
            <a:off x="265675" y="844550"/>
            <a:ext cx="8566500" cy="14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600"/>
              <a:t>Objective 1: Air and Water Temperature Relationships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i="1" lang="en">
                <a:solidFill>
                  <a:schemeClr val="dk1"/>
                </a:solidFill>
              </a:rPr>
              <a:t>Hypothesis 1.1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i="1" lang="en">
                <a:solidFill>
                  <a:schemeClr val="dk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At the scale of individual watershed, “thermal sensitivity” of water temperature to air temperature will be lower in places and times where snow and glacial melt inputs are proportionately lower.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35" name="Shape 235"/>
          <p:cNvGrpSpPr/>
          <p:nvPr/>
        </p:nvGrpSpPr>
        <p:grpSpPr>
          <a:xfrm>
            <a:off x="6079300" y="2431962"/>
            <a:ext cx="2088900" cy="2515662"/>
            <a:chOff x="6079300" y="2431962"/>
            <a:chExt cx="2088900" cy="2515662"/>
          </a:xfrm>
        </p:grpSpPr>
        <p:sp>
          <p:nvSpPr>
            <p:cNvPr id="236" name="Shape 236"/>
            <p:cNvSpPr txBox="1"/>
            <p:nvPr/>
          </p:nvSpPr>
          <p:spPr>
            <a:xfrm>
              <a:off x="6348775" y="2431962"/>
              <a:ext cx="1311300" cy="44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/>
                <a:t>Hydraulic Factors</a:t>
              </a:r>
            </a:p>
          </p:txBody>
        </p:sp>
        <p:pic>
          <p:nvPicPr>
            <p:cNvPr id="237" name="Shape 2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543325" y="3022773"/>
              <a:ext cx="644210" cy="8885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Shape 238"/>
            <p:cNvSpPr txBox="1"/>
            <p:nvPr/>
          </p:nvSpPr>
          <p:spPr>
            <a:xfrm>
              <a:off x="6079300" y="4059025"/>
              <a:ext cx="2088900" cy="88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-304800" lvl="0" marL="457200" rtl="0">
                <a:spcBef>
                  <a:spcPts val="0"/>
                </a:spcBef>
                <a:buSzPct val="100000"/>
                <a:buChar char="●"/>
              </a:pPr>
              <a:r>
                <a:rPr lang="en" sz="1200"/>
                <a:t>% Ice Cover</a:t>
              </a:r>
            </a:p>
            <a:p>
              <a:pPr indent="-304800" lvl="0" marL="457200" rtl="0">
                <a:spcBef>
                  <a:spcPts val="0"/>
                </a:spcBef>
                <a:buSzPct val="100000"/>
                <a:buChar char="●"/>
              </a:pPr>
              <a:r>
                <a:rPr lang="en" sz="1200"/>
                <a:t>% Lake Cover</a:t>
              </a:r>
            </a:p>
            <a:p>
              <a:pPr indent="-304800" lvl="0" marL="457200" rtl="0">
                <a:spcBef>
                  <a:spcPts val="0"/>
                </a:spcBef>
                <a:buSzPct val="100000"/>
                <a:buChar char="●"/>
              </a:pPr>
              <a:r>
                <a:rPr lang="en" sz="1200"/>
                <a:t>Annual Snowpack</a:t>
              </a:r>
            </a:p>
          </p:txBody>
        </p:sp>
      </p:grpSp>
      <p:grpSp>
        <p:nvGrpSpPr>
          <p:cNvPr id="239" name="Shape 239"/>
          <p:cNvGrpSpPr/>
          <p:nvPr/>
        </p:nvGrpSpPr>
        <p:grpSpPr>
          <a:xfrm>
            <a:off x="2347324" y="2397787"/>
            <a:ext cx="2012072" cy="2549837"/>
            <a:chOff x="2347325" y="2397787"/>
            <a:chExt cx="2012072" cy="2549837"/>
          </a:xfrm>
        </p:grpSpPr>
        <p:grpSp>
          <p:nvGrpSpPr>
            <p:cNvPr id="240" name="Shape 240"/>
            <p:cNvGrpSpPr/>
            <p:nvPr/>
          </p:nvGrpSpPr>
          <p:grpSpPr>
            <a:xfrm>
              <a:off x="2347325" y="2397787"/>
              <a:ext cx="1881900" cy="2549837"/>
              <a:chOff x="2347325" y="2397787"/>
              <a:chExt cx="1881900" cy="2549837"/>
            </a:xfrm>
          </p:grpSpPr>
          <p:sp>
            <p:nvSpPr>
              <p:cNvPr id="241" name="Shape 241"/>
              <p:cNvSpPr txBox="1"/>
              <p:nvPr/>
            </p:nvSpPr>
            <p:spPr>
              <a:xfrm>
                <a:off x="2638250" y="2397787"/>
                <a:ext cx="13113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rPr b="1" lang="en"/>
                  <a:t>Geomorphic</a:t>
                </a:r>
              </a:p>
              <a:p>
                <a:pPr lvl="0" algn="ctr">
                  <a:spcBef>
                    <a:spcPts val="0"/>
                  </a:spcBef>
                  <a:buNone/>
                </a:pPr>
                <a:r>
                  <a:rPr b="1" lang="en"/>
                  <a:t> Factors</a:t>
                </a:r>
              </a:p>
            </p:txBody>
          </p:sp>
          <p:pic>
            <p:nvPicPr>
              <p:cNvPr id="242" name="Shape 242"/>
              <p:cNvPicPr preferRelativeResize="0"/>
              <p:nvPr/>
            </p:nvPicPr>
            <p:blipFill rotWithShape="1">
              <a:blip r:embed="rId4">
                <a:alphaModFix/>
              </a:blip>
              <a:srcRect b="12778" l="0" r="6358" t="0"/>
              <a:stretch/>
            </p:blipFill>
            <p:spPr>
              <a:xfrm>
                <a:off x="2640173" y="2896237"/>
                <a:ext cx="1259011" cy="8038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3" name="Shape 243"/>
              <p:cNvSpPr txBox="1"/>
              <p:nvPr/>
            </p:nvSpPr>
            <p:spPr>
              <a:xfrm>
                <a:off x="2347325" y="4059025"/>
                <a:ext cx="1881900" cy="88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indent="-304800" lvl="0" marL="457200" rtl="0">
                  <a:spcBef>
                    <a:spcPts val="0"/>
                  </a:spcBef>
                  <a:buSzPct val="100000"/>
                  <a:buChar char="●"/>
                </a:pPr>
                <a:r>
                  <a:rPr lang="en" sz="1200"/>
                  <a:t>Valley Slope</a:t>
                </a:r>
              </a:p>
              <a:p>
                <a:pPr indent="-304800" lvl="0" marL="457200" rtl="0">
                  <a:spcBef>
                    <a:spcPts val="0"/>
                  </a:spcBef>
                  <a:buSzPct val="100000"/>
                  <a:buChar char="●"/>
                </a:pPr>
                <a:r>
                  <a:rPr lang="en" sz="1200"/>
                  <a:t>Elevation</a:t>
                </a:r>
              </a:p>
              <a:p>
                <a:pPr indent="-304800" lvl="0" marL="457200" rtl="0">
                  <a:spcBef>
                    <a:spcPts val="0"/>
                  </a:spcBef>
                  <a:buSzPct val="100000"/>
                  <a:buChar char="●"/>
                </a:pPr>
                <a:r>
                  <a:rPr lang="en" sz="1200"/>
                  <a:t>Watershed Area</a:t>
                </a:r>
              </a:p>
              <a:p>
                <a:pPr indent="-304800" lvl="0" marL="457200">
                  <a:spcBef>
                    <a:spcPts val="0"/>
                  </a:spcBef>
                  <a:buSzPct val="100000"/>
                  <a:buChar char="●"/>
                </a:pPr>
                <a:r>
                  <a:rPr lang="en" sz="1200"/>
                  <a:t>Gradient</a:t>
                </a:r>
              </a:p>
            </p:txBody>
          </p:sp>
        </p:grpSp>
        <p:sp>
          <p:nvSpPr>
            <p:cNvPr id="244" name="Shape 244"/>
            <p:cNvSpPr/>
            <p:nvPr/>
          </p:nvSpPr>
          <p:spPr>
            <a:xfrm>
              <a:off x="4065097" y="3214550"/>
              <a:ext cx="294300" cy="318300"/>
            </a:xfrm>
            <a:prstGeom prst="mathPlus">
              <a:avLst>
                <a:gd fmla="val 23520" name="adj1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Shape 245"/>
          <p:cNvGrpSpPr/>
          <p:nvPr/>
        </p:nvGrpSpPr>
        <p:grpSpPr>
          <a:xfrm>
            <a:off x="4182625" y="2431962"/>
            <a:ext cx="2088900" cy="2515662"/>
            <a:chOff x="4157550" y="2431962"/>
            <a:chExt cx="2088900" cy="2515662"/>
          </a:xfrm>
        </p:grpSpPr>
        <p:sp>
          <p:nvSpPr>
            <p:cNvPr id="246" name="Shape 246"/>
            <p:cNvSpPr txBox="1"/>
            <p:nvPr/>
          </p:nvSpPr>
          <p:spPr>
            <a:xfrm>
              <a:off x="4452600" y="2431962"/>
              <a:ext cx="1311300" cy="44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b="1" lang="en"/>
                <a:t>Meteorologic Factors</a:t>
              </a:r>
            </a:p>
          </p:txBody>
        </p:sp>
        <p:pic>
          <p:nvPicPr>
            <p:cNvPr id="247" name="Shape 247"/>
            <p:cNvPicPr preferRelativeResize="0"/>
            <p:nvPr/>
          </p:nvPicPr>
          <p:blipFill rotWithShape="1">
            <a:blip r:embed="rId5">
              <a:alphaModFix/>
            </a:blip>
            <a:srcRect b="10642" l="2497" r="4651" t="0"/>
            <a:stretch/>
          </p:blipFill>
          <p:spPr>
            <a:xfrm>
              <a:off x="4555425" y="2976299"/>
              <a:ext cx="1000609" cy="98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Shape 248"/>
            <p:cNvSpPr txBox="1"/>
            <p:nvPr/>
          </p:nvSpPr>
          <p:spPr>
            <a:xfrm>
              <a:off x="4157550" y="4059025"/>
              <a:ext cx="2088900" cy="88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-304800" lvl="0" marL="457200" rtl="0">
                <a:spcBef>
                  <a:spcPts val="0"/>
                </a:spcBef>
                <a:buSzPct val="100000"/>
                <a:buChar char="●"/>
              </a:pPr>
              <a:r>
                <a:rPr lang="en" sz="1200"/>
                <a:t>Wind</a:t>
              </a:r>
            </a:p>
            <a:p>
              <a:pPr indent="-304800" lvl="0" marL="457200" rtl="0">
                <a:spcBef>
                  <a:spcPts val="0"/>
                </a:spcBef>
                <a:buSzPct val="100000"/>
                <a:buChar char="●"/>
              </a:pPr>
              <a:r>
                <a:rPr lang="en" sz="1200"/>
                <a:t>Humidity</a:t>
              </a:r>
            </a:p>
          </p:txBody>
        </p:sp>
        <p:sp>
          <p:nvSpPr>
            <p:cNvPr id="249" name="Shape 249"/>
            <p:cNvSpPr/>
            <p:nvPr/>
          </p:nvSpPr>
          <p:spPr>
            <a:xfrm>
              <a:off x="5831622" y="3214550"/>
              <a:ext cx="294300" cy="318300"/>
            </a:xfrm>
            <a:prstGeom prst="mathPlus">
              <a:avLst>
                <a:gd fmla="val 23520" name="adj1"/>
              </a:avLst>
            </a:prstGeom>
            <a:solidFill>
              <a:srgbClr val="00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" name="Shape 250"/>
          <p:cNvGrpSpPr/>
          <p:nvPr/>
        </p:nvGrpSpPr>
        <p:grpSpPr>
          <a:xfrm>
            <a:off x="58650" y="2431962"/>
            <a:ext cx="2415600" cy="1984962"/>
            <a:chOff x="58650" y="2431962"/>
            <a:chExt cx="2415600" cy="1984962"/>
          </a:xfrm>
        </p:grpSpPr>
        <p:sp>
          <p:nvSpPr>
            <p:cNvPr id="251" name="Shape 251"/>
            <p:cNvSpPr txBox="1"/>
            <p:nvPr/>
          </p:nvSpPr>
          <p:spPr>
            <a:xfrm>
              <a:off x="1762650" y="2875075"/>
              <a:ext cx="711600" cy="52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9000"/>
                <a:t>∝</a:t>
              </a:r>
            </a:p>
          </p:txBody>
        </p:sp>
        <p:grpSp>
          <p:nvGrpSpPr>
            <p:cNvPr id="252" name="Shape 252"/>
            <p:cNvGrpSpPr/>
            <p:nvPr/>
          </p:nvGrpSpPr>
          <p:grpSpPr>
            <a:xfrm>
              <a:off x="58650" y="2431962"/>
              <a:ext cx="1704153" cy="1984962"/>
              <a:chOff x="58650" y="2431962"/>
              <a:chExt cx="1704153" cy="1984962"/>
            </a:xfrm>
          </p:grpSpPr>
          <p:pic>
            <p:nvPicPr>
              <p:cNvPr id="253" name="Shape 253"/>
              <p:cNvPicPr preferRelativeResize="0"/>
              <p:nvPr/>
            </p:nvPicPr>
            <p:blipFill rotWithShape="1">
              <a:blip r:embed="rId6">
                <a:alphaModFix/>
              </a:blip>
              <a:srcRect b="2539" l="14032" r="16222" t="10790"/>
              <a:stretch/>
            </p:blipFill>
            <p:spPr>
              <a:xfrm>
                <a:off x="223334" y="2875075"/>
                <a:ext cx="1539469" cy="143450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4" name="Shape 254"/>
              <p:cNvSpPr txBox="1"/>
              <p:nvPr/>
            </p:nvSpPr>
            <p:spPr>
              <a:xfrm>
                <a:off x="287650" y="2431962"/>
                <a:ext cx="1311300" cy="4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rPr b="1" lang="en"/>
                  <a:t>Thermal Sensitivity</a:t>
                </a:r>
              </a:p>
            </p:txBody>
          </p:sp>
          <p:sp>
            <p:nvSpPr>
              <p:cNvPr id="255" name="Shape 255"/>
              <p:cNvSpPr txBox="1"/>
              <p:nvPr/>
            </p:nvSpPr>
            <p:spPr>
              <a:xfrm>
                <a:off x="416537" y="4059025"/>
                <a:ext cx="1346100" cy="357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 sz="1000"/>
                  <a:t>Air Temperature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 b="1" sz="1000"/>
              </a:p>
            </p:txBody>
          </p:sp>
          <p:sp>
            <p:nvSpPr>
              <p:cNvPr id="256" name="Shape 256"/>
              <p:cNvSpPr txBox="1"/>
              <p:nvPr/>
            </p:nvSpPr>
            <p:spPr>
              <a:xfrm rot="-5400000">
                <a:off x="-460800" y="3248650"/>
                <a:ext cx="1396800" cy="357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b="1" lang="en" sz="1000"/>
                  <a:t>Water Temperature</a:t>
                </a:r>
              </a:p>
              <a:p>
                <a:pPr lvl="0" rtl="0">
                  <a:spcBef>
                    <a:spcPts val="0"/>
                  </a:spcBef>
                  <a:buNone/>
                </a:pPr>
                <a:r>
                  <a:t/>
                </a:r>
                <a:endParaRPr b="1" sz="1000"/>
              </a:p>
            </p:txBody>
          </p:sp>
        </p:grpSp>
      </p:grpSp>
      <p:sp>
        <p:nvSpPr>
          <p:cNvPr id="257" name="Shape 257"/>
          <p:cNvSpPr/>
          <p:nvPr/>
        </p:nvSpPr>
        <p:spPr>
          <a:xfrm>
            <a:off x="7581422" y="3265300"/>
            <a:ext cx="294300" cy="3183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8080000" y="3228412"/>
            <a:ext cx="8745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Probably lots more!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109675" y="271850"/>
            <a:ext cx="87225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2300"/>
              <a:t>Hypothesis:</a:t>
            </a:r>
            <a:r>
              <a:rPr lang="en" sz="2300"/>
              <a:t> Landscape mediates the influence of climate change</a:t>
            </a:r>
          </a:p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65" name="Shape 265"/>
          <p:cNvSpPr txBox="1"/>
          <p:nvPr/>
        </p:nvSpPr>
        <p:spPr>
          <a:xfrm>
            <a:off x="265675" y="844550"/>
            <a:ext cx="8566500" cy="14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600"/>
              <a:t>Objective 1: Air and Water Temperature Relationships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b="20720" l="3097" r="3870" t="3464"/>
          <a:stretch/>
        </p:blipFill>
        <p:spPr>
          <a:xfrm>
            <a:off x="212650" y="1276750"/>
            <a:ext cx="6098025" cy="37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3725" y="2672375"/>
            <a:ext cx="2158475" cy="9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109675" y="271850"/>
            <a:ext cx="87225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2300"/>
              <a:t>Hypothesis:</a:t>
            </a:r>
            <a:r>
              <a:rPr lang="en" sz="2300"/>
              <a:t> Landscape mediates the influence of climate change</a:t>
            </a:r>
          </a:p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74" name="Shape 274"/>
          <p:cNvSpPr txBox="1"/>
          <p:nvPr/>
        </p:nvSpPr>
        <p:spPr>
          <a:xfrm>
            <a:off x="265550" y="946725"/>
            <a:ext cx="8313300" cy="1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600"/>
              <a:t>Objective 2: Growth and Bioenergetics Relationships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i="1" lang="en">
                <a:solidFill>
                  <a:schemeClr val="dk1"/>
                </a:solidFill>
              </a:rPr>
              <a:t>Hypothesis 2.1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i="1" lang="en">
                <a:solidFill>
                  <a:schemeClr val="dk1"/>
                </a:solidFill>
              </a:rPr>
              <a:t>        	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dk1"/>
                </a:solidFill>
              </a:rPr>
              <a:t>As water temperatures in the Kenai River watershed respond to a warming climate, juvenile Chinook and Coho Salmon populations may experience shifts either towards or away from thermal conditions optimal for somatic growth.  </a:t>
            </a:r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176" y="2711801"/>
            <a:ext cx="1029264" cy="23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4">
            <a:alphaModFix/>
          </a:blip>
          <a:srcRect b="0" l="4158" r="6018" t="16380"/>
          <a:stretch/>
        </p:blipFill>
        <p:spPr>
          <a:xfrm>
            <a:off x="4228675" y="2711800"/>
            <a:ext cx="3358615" cy="234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109675" y="271850"/>
            <a:ext cx="87225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2300"/>
              <a:t>Hypothesis:</a:t>
            </a:r>
            <a:r>
              <a:rPr lang="en" sz="2300"/>
              <a:t> Landscape mediates the influence of climate change</a:t>
            </a:r>
          </a:p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83" name="Shape 283"/>
          <p:cNvSpPr txBox="1"/>
          <p:nvPr/>
        </p:nvSpPr>
        <p:spPr>
          <a:xfrm>
            <a:off x="265550" y="946725"/>
            <a:ext cx="831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600"/>
              <a:t>Objective 2: Growth and Bioenergetics Relationships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7125" y="1560800"/>
            <a:ext cx="548700" cy="42897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4897125" y="4749900"/>
            <a:ext cx="383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Figure modified from D. Beauchamp and E. Schoen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4">
            <a:alphaModFix/>
          </a:blip>
          <a:srcRect b="17979" l="8254" r="2316" t="3577"/>
          <a:stretch/>
        </p:blipFill>
        <p:spPr>
          <a:xfrm>
            <a:off x="265549" y="1340325"/>
            <a:ext cx="4476949" cy="31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387" y="4064074"/>
            <a:ext cx="628761" cy="4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8875" y="3998697"/>
            <a:ext cx="828257" cy="4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7125" y="2066525"/>
            <a:ext cx="548700" cy="42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775" y="2066525"/>
            <a:ext cx="548700" cy="42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775" y="1560800"/>
            <a:ext cx="548700" cy="42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075" y="3221700"/>
            <a:ext cx="548700" cy="42897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/>
          <p:nvPr/>
        </p:nvSpPr>
        <p:spPr>
          <a:xfrm>
            <a:off x="6203875" y="1477975"/>
            <a:ext cx="26283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Where do our study populations fall in terms of their food and temperature experience?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109675" y="271850"/>
            <a:ext cx="87225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2300"/>
              <a:t>Hypothesis:</a:t>
            </a:r>
            <a:r>
              <a:rPr lang="en" sz="2300"/>
              <a:t> Landscape mediates the influence of climate change</a:t>
            </a:r>
          </a:p>
        </p:txBody>
      </p:sp>
      <p:sp>
        <p:nvSpPr>
          <p:cNvPr id="299" name="Shape 29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00" name="Shape 300"/>
          <p:cNvSpPr txBox="1"/>
          <p:nvPr/>
        </p:nvSpPr>
        <p:spPr>
          <a:xfrm>
            <a:off x="265550" y="946725"/>
            <a:ext cx="83133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600"/>
              <a:t>Objective 2: Growth and Bioenergetics Relationships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b="10601" l="6965" r="33750" t="21134"/>
          <a:stretch/>
        </p:blipFill>
        <p:spPr>
          <a:xfrm>
            <a:off x="236337" y="1561221"/>
            <a:ext cx="2817374" cy="243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4">
            <a:alphaModFix/>
          </a:blip>
          <a:srcRect b="10593" l="7124" r="32547" t="21540"/>
          <a:stretch/>
        </p:blipFill>
        <p:spPr>
          <a:xfrm>
            <a:off x="2856187" y="1518087"/>
            <a:ext cx="2986304" cy="251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 rotWithShape="1">
          <a:blip r:embed="rId5">
            <a:alphaModFix/>
          </a:blip>
          <a:srcRect b="10196" l="6968" r="32699" t="22139"/>
          <a:stretch/>
        </p:blipFill>
        <p:spPr>
          <a:xfrm>
            <a:off x="5719212" y="1561237"/>
            <a:ext cx="2986300" cy="251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/>
          <p:nvPr/>
        </p:nvSpPr>
        <p:spPr>
          <a:xfrm>
            <a:off x="1774975" y="2439700"/>
            <a:ext cx="667200" cy="572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 txBox="1"/>
          <p:nvPr/>
        </p:nvSpPr>
        <p:spPr>
          <a:xfrm>
            <a:off x="53575" y="4064025"/>
            <a:ext cx="901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b="1" lang="en" sz="1800"/>
              <a:t>Theoretical Results.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b="1" lang="en" sz="1800"/>
              <a:t>Anticipated different food and temperature conditions in study populations.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b="1" lang="en" sz="1800"/>
              <a:t>Data from 2015 &amp; 2016 will be used to test hypotheses.</a:t>
            </a:r>
          </a:p>
        </p:txBody>
      </p:sp>
      <p:sp>
        <p:nvSpPr>
          <p:cNvPr id="306" name="Shape 306"/>
          <p:cNvSpPr/>
          <p:nvPr/>
        </p:nvSpPr>
        <p:spPr>
          <a:xfrm>
            <a:off x="6547300" y="2643425"/>
            <a:ext cx="667200" cy="572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015750" y="2395450"/>
            <a:ext cx="667200" cy="572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13" name="Shape 313"/>
          <p:cNvSpPr txBox="1"/>
          <p:nvPr/>
        </p:nvSpPr>
        <p:spPr>
          <a:xfrm>
            <a:off x="389025" y="327525"/>
            <a:ext cx="46404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sz="2300"/>
              <a:t>Potential Implications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0" y="1313125"/>
            <a:ext cx="8888700" cy="32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Temperature-limited populations that reside in thermally sensitive watersheds may see the largest changes in growth rate as a result of changes in water temperature regime.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Potential effects of a water temperature regime shift on juvenile salmon growth rates will be mediated by diet.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>
              <a:spcBef>
                <a:spcPts val="0"/>
              </a:spcBef>
              <a:buSzPct val="100000"/>
              <a:buChar char="●"/>
            </a:pPr>
            <a:r>
              <a:rPr lang="en" sz="2000"/>
              <a:t>Some watershed features may be more significant than others in buffering changes in thermal regime.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311700" y="2499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25" y="827625"/>
            <a:ext cx="6348175" cy="3889349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491725" y="4663225"/>
            <a:ext cx="43941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Word cloud generated from thesis proposal draft.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aphicFrame>
        <p:nvGraphicFramePr>
          <p:cNvPr id="328" name="Shape 328"/>
          <p:cNvGraphicFramePr/>
          <p:nvPr/>
        </p:nvGraphicFramePr>
        <p:xfrm>
          <a:off x="491200" y="68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{799212A0-7E9D-4914-B226-E81C56338CE7}</a:tableStyleId>
              </a:tblPr>
              <a:tblGrid>
                <a:gridCol w="933450"/>
                <a:gridCol w="771525"/>
                <a:gridCol w="666750"/>
                <a:gridCol w="676275"/>
                <a:gridCol w="914400"/>
                <a:gridCol w="952500"/>
                <a:gridCol w="628650"/>
              </a:tblGrid>
              <a:tr h="3714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Tributary Name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Watershed Area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Average Gradient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Elevation at Mouth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% Lake Cover in Watershed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% Ice Cover in Watershed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Total Length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km^2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km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7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Beaver Creek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157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1.6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1.96%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0.00%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58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9" name="Shape 329"/>
          <p:cNvGraphicFramePr/>
          <p:nvPr/>
        </p:nvGraphicFramePr>
        <p:xfrm>
          <a:off x="491200" y="22505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{799212A0-7E9D-4914-B226-E81C56338CE7}</a:tableStyleId>
              </a:tblPr>
              <a:tblGrid>
                <a:gridCol w="933450"/>
                <a:gridCol w="771525"/>
                <a:gridCol w="666750"/>
                <a:gridCol w="676275"/>
                <a:gridCol w="914400"/>
                <a:gridCol w="952500"/>
                <a:gridCol w="628650"/>
              </a:tblGrid>
              <a:tr h="3714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Tributary Name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Watershed Area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Average Gradient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Elevation at Mouth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% Lake Cover in Watershed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% Ice Cover in Watershed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Total Length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km^2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km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7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Russian River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163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9.2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106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3.58%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0.52%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90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30" name="Shape 330"/>
          <p:cNvGraphicFramePr/>
          <p:nvPr/>
        </p:nvGraphicFramePr>
        <p:xfrm>
          <a:off x="491200" y="381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{799212A0-7E9D-4914-B226-E81C56338CE7}</a:tableStyleId>
              </a:tblPr>
              <a:tblGrid>
                <a:gridCol w="933450"/>
                <a:gridCol w="771525"/>
                <a:gridCol w="666750"/>
                <a:gridCol w="676275"/>
                <a:gridCol w="914400"/>
                <a:gridCol w="952500"/>
                <a:gridCol w="628650"/>
              </a:tblGrid>
              <a:tr h="3714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Tributary Name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Watershed Area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Average Gradient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Elevation at Mouth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% Lake Cover in Watershed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% Ice Cover in Watershed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000"/>
                        <a:t>Total Length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km^2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%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km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615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Ptarmigan Creek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86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13.9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133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3.11%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6.82%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43</a:t>
                      </a: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331" name="Shape 331"/>
          <p:cNvSpPr txBox="1"/>
          <p:nvPr/>
        </p:nvSpPr>
        <p:spPr>
          <a:xfrm>
            <a:off x="1230600" y="221150"/>
            <a:ext cx="4804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Supplemental Information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7357" y="1269999"/>
            <a:ext cx="3869700" cy="315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067" y="834993"/>
            <a:ext cx="2945400" cy="29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395112" y="136709"/>
            <a:ext cx="5757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e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Alaska’s Kenai Peninsula</a:t>
            </a:r>
          </a:p>
        </p:txBody>
      </p:sp>
      <p:sp>
        <p:nvSpPr>
          <p:cNvPr id="143" name="Shape 143"/>
          <p:cNvSpPr/>
          <p:nvPr/>
        </p:nvSpPr>
        <p:spPr>
          <a:xfrm>
            <a:off x="1407363" y="2674498"/>
            <a:ext cx="580799" cy="425100"/>
          </a:xfrm>
          <a:prstGeom prst="ellipse">
            <a:avLst/>
          </a:prstGeom>
          <a:solidFill>
            <a:srgbClr val="D99593">
              <a:alpha val="52940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Shape 144"/>
          <p:cNvCxnSpPr>
            <a:stCxn id="143" idx="0"/>
          </p:cNvCxnSpPr>
          <p:nvPr/>
        </p:nvCxnSpPr>
        <p:spPr>
          <a:xfrm flipH="1" rot="10800000">
            <a:off x="1697763" y="1269898"/>
            <a:ext cx="2939700" cy="1404600"/>
          </a:xfrm>
          <a:prstGeom prst="straightConnector1">
            <a:avLst/>
          </a:prstGeom>
          <a:noFill/>
          <a:ln cap="flat" cmpd="sng" w="25400">
            <a:solidFill>
              <a:srgbClr val="D9959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Shape 145"/>
          <p:cNvCxnSpPr>
            <a:stCxn id="143" idx="4"/>
          </p:cNvCxnSpPr>
          <p:nvPr/>
        </p:nvCxnSpPr>
        <p:spPr>
          <a:xfrm>
            <a:off x="1697763" y="3099598"/>
            <a:ext cx="2939700" cy="1324199"/>
          </a:xfrm>
          <a:prstGeom prst="straightConnector1">
            <a:avLst/>
          </a:prstGeom>
          <a:noFill/>
          <a:ln cap="flat" cmpd="sng" w="25400">
            <a:solidFill>
              <a:srgbClr val="D9959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100" y="787900"/>
            <a:ext cx="6534062" cy="435559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119900" y="79925"/>
            <a:ext cx="80862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Kenai Peninsula is predicted to get warmer…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6850" y="1030225"/>
            <a:ext cx="1371900" cy="13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113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wetter….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075" y="770100"/>
            <a:ext cx="6560787" cy="437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1600" y="1026325"/>
            <a:ext cx="1352399" cy="18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109650" y="0"/>
            <a:ext cx="90777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300"/>
              <a:t>How could a shift in climate regime affect juvenile salmon rearing habitat?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27524" l="0" r="7638" t="17797"/>
          <a:stretch/>
        </p:blipFill>
        <p:spPr>
          <a:xfrm>
            <a:off x="837024" y="2452875"/>
            <a:ext cx="1844400" cy="117322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2486097" y="1355140"/>
            <a:ext cx="430200" cy="55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4920564" y="1355150"/>
            <a:ext cx="430200" cy="55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1525" y="2184925"/>
            <a:ext cx="1394175" cy="14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995761" y="1316789"/>
            <a:ext cx="13140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Drivers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3194031" y="1278450"/>
            <a:ext cx="1313999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Habitat Changes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5973164" y="1316830"/>
            <a:ext cx="14535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Responses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5">
            <a:alphaModFix/>
          </a:blip>
          <a:srcRect b="0" l="4158" r="6018" t="16380"/>
          <a:stretch/>
        </p:blipFill>
        <p:spPr>
          <a:xfrm>
            <a:off x="5157450" y="1908050"/>
            <a:ext cx="3605725" cy="25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>
            <p:ph type="title"/>
          </p:nvPr>
        </p:nvSpPr>
        <p:spPr>
          <a:xfrm>
            <a:off x="267625" y="4525175"/>
            <a:ext cx="79593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100"/>
              <a:t>→ Climate change will affect different habitats in different ways...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6823350" y="4667800"/>
            <a:ext cx="23640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Modified from Lynch et al. 2015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Slide courtesy Jeff Falke</a:t>
            </a:r>
          </a:p>
        </p:txBody>
      </p:sp>
      <p:sp>
        <p:nvSpPr>
          <p:cNvPr id="179" name="Shape 179"/>
          <p:cNvSpPr txBox="1"/>
          <p:nvPr>
            <p:ph type="title"/>
          </p:nvPr>
        </p:nvSpPr>
        <p:spPr>
          <a:xfrm>
            <a:off x="109650" y="0"/>
            <a:ext cx="90777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300"/>
              <a:t>How could a shift in climate regime affect juvenile salmon rearing habitat?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27524" l="0" r="7638" t="17797"/>
          <a:stretch/>
        </p:blipFill>
        <p:spPr>
          <a:xfrm>
            <a:off x="1852325" y="1507535"/>
            <a:ext cx="1421306" cy="72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3125979" y="802331"/>
            <a:ext cx="346799" cy="34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5088680" y="802338"/>
            <a:ext cx="346800" cy="341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1137" y="1315262"/>
            <a:ext cx="950464" cy="8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1924450" y="778625"/>
            <a:ext cx="10593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Drivers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3696725" y="754925"/>
            <a:ext cx="10593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Habitat Changes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5274" y="802355"/>
            <a:ext cx="5578074" cy="425454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grpSp>
        <p:nvGrpSpPr>
          <p:cNvPr id="187" name="Shape 187"/>
          <p:cNvGrpSpPr/>
          <p:nvPr/>
        </p:nvGrpSpPr>
        <p:grpSpPr>
          <a:xfrm>
            <a:off x="1426914" y="2931732"/>
            <a:ext cx="1314207" cy="1821192"/>
            <a:chOff x="-5465016" y="4736218"/>
            <a:chExt cx="1158300" cy="1696500"/>
          </a:xfrm>
        </p:grpSpPr>
        <p:cxnSp>
          <p:nvCxnSpPr>
            <p:cNvPr id="188" name="Shape 188"/>
            <p:cNvCxnSpPr/>
            <p:nvPr/>
          </p:nvCxnSpPr>
          <p:spPr>
            <a:xfrm>
              <a:off x="-5465016" y="4736218"/>
              <a:ext cx="1158300" cy="16965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189" name="Shape 189"/>
            <p:cNvCxnSpPr/>
            <p:nvPr/>
          </p:nvCxnSpPr>
          <p:spPr>
            <a:xfrm flipH="1">
              <a:off x="-5420812" y="4763963"/>
              <a:ext cx="993600" cy="16410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sp>
        <p:nvSpPr>
          <p:cNvPr id="190" name="Shape 190"/>
          <p:cNvSpPr/>
          <p:nvPr/>
        </p:nvSpPr>
        <p:spPr>
          <a:xfrm>
            <a:off x="4854887" y="1942627"/>
            <a:ext cx="1675800" cy="643800"/>
          </a:xfrm>
          <a:prstGeom prst="ellipse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2871180" y="3598282"/>
            <a:ext cx="1763100" cy="643800"/>
          </a:xfrm>
          <a:prstGeom prst="ellipse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97" name="Shape 197"/>
          <p:cNvSpPr txBox="1"/>
          <p:nvPr>
            <p:ph type="title"/>
          </p:nvPr>
        </p:nvSpPr>
        <p:spPr>
          <a:xfrm>
            <a:off x="57750" y="80200"/>
            <a:ext cx="93171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/>
              <a:t>The Kenai River Watershed - Diversity of Landscapes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6075" y="1427437"/>
            <a:ext cx="4215674" cy="31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 b="33237" l="1224" r="61203" t="1590"/>
          <a:stretch/>
        </p:blipFill>
        <p:spPr>
          <a:xfrm>
            <a:off x="109675" y="894775"/>
            <a:ext cx="2895449" cy="401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57700" y="87950"/>
            <a:ext cx="93171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700"/>
              <a:t>The Kenai River Watershed - Diversity of Landscapes</a:t>
            </a:r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0" r="15340" t="0"/>
          <a:stretch/>
        </p:blipFill>
        <p:spPr>
          <a:xfrm>
            <a:off x="3014673" y="3420575"/>
            <a:ext cx="2636824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</a:blip>
          <a:srcRect b="0" l="0" r="7106" t="0"/>
          <a:stretch/>
        </p:blipFill>
        <p:spPr>
          <a:xfrm>
            <a:off x="2980012" y="1878425"/>
            <a:ext cx="3114674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3079750" y="1070212"/>
            <a:ext cx="562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sz="1800"/>
              <a:t>Juvenile Salmon rearing habitat is found throughout the watershed.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5">
            <a:alphaModFix/>
          </a:blip>
          <a:srcRect b="0" l="6071" r="14036" t="9958"/>
          <a:stretch/>
        </p:blipFill>
        <p:spPr>
          <a:xfrm>
            <a:off x="5889749" y="2228274"/>
            <a:ext cx="3056680" cy="229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6">
            <a:alphaModFix/>
          </a:blip>
          <a:srcRect b="33237" l="1224" r="61203" t="1590"/>
          <a:stretch/>
        </p:blipFill>
        <p:spPr>
          <a:xfrm>
            <a:off x="109675" y="894775"/>
            <a:ext cx="2895449" cy="401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16" name="Shape 216"/>
          <p:cNvSpPr txBox="1"/>
          <p:nvPr>
            <p:ph type="title"/>
          </p:nvPr>
        </p:nvSpPr>
        <p:spPr>
          <a:xfrm>
            <a:off x="66300" y="189900"/>
            <a:ext cx="90777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300"/>
              <a:t>Climate change will affect different habitats in different ways...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0775" y="3077599"/>
            <a:ext cx="3080725" cy="197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7649" y="1848974"/>
            <a:ext cx="3629377" cy="187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976" y="597475"/>
            <a:ext cx="2744925" cy="20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